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2"/>
    <p:sldId id="266" r:id="rId3"/>
    <p:sldId id="280" r:id="rId4"/>
    <p:sldId id="281" r:id="rId5"/>
    <p:sldId id="282" r:id="rId6"/>
    <p:sldId id="264" r:id="rId7"/>
    <p:sldId id="267" r:id="rId8"/>
    <p:sldId id="273" r:id="rId9"/>
    <p:sldId id="272" r:id="rId10"/>
    <p:sldId id="257" r:id="rId11"/>
    <p:sldId id="258" r:id="rId12"/>
    <p:sldId id="259" r:id="rId13"/>
    <p:sldId id="260" r:id="rId14"/>
    <p:sldId id="284" r:id="rId15"/>
    <p:sldId id="283" r:id="rId16"/>
    <p:sldId id="27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 autoAdjust="0"/>
  </p:normalViewPr>
  <p:slideViewPr>
    <p:cSldViewPr snapToGrid="0">
      <p:cViewPr varScale="1">
        <p:scale>
          <a:sx n="106" d="100"/>
          <a:sy n="106" d="100"/>
        </p:scale>
        <p:origin x="-90" y="-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2020/7/24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zqmen\Desktop\1ad5ad6eddc451da81cba47794b44566d016092494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5718" y="549025"/>
            <a:ext cx="8740121" cy="5826747"/>
          </a:xfrm>
          <a:prstGeom prst="rect">
            <a:avLst/>
          </a:prstGeom>
          <a:noFill/>
        </p:spPr>
      </p:pic>
      <p:sp>
        <p:nvSpPr>
          <p:cNvPr id="5" name="文本框 4"/>
          <p:cNvSpPr txBox="1"/>
          <p:nvPr/>
        </p:nvSpPr>
        <p:spPr>
          <a:xfrm>
            <a:off x="2331747" y="3303695"/>
            <a:ext cx="7205383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《</a:t>
            </a:r>
            <a:r>
              <a:rPr lang="zh-CN" altLang="en-US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线描狮子</a:t>
            </a:r>
            <a:r>
              <a:rPr lang="en-US" altLang="zh-CN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》</a:t>
            </a:r>
            <a:endParaRPr lang="zh-CN" altLang="en-US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文本框 4"/>
          <p:cNvSpPr txBox="1"/>
          <p:nvPr/>
        </p:nvSpPr>
        <p:spPr>
          <a:xfrm>
            <a:off x="2412430" y="1716942"/>
            <a:ext cx="7205383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少儿创意美术课件</a:t>
            </a:r>
            <a:endParaRPr lang="zh-CN" altLang="en-US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366084" y="4945192"/>
            <a:ext cx="6831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/>
              <a:t>材料有</a:t>
            </a:r>
            <a:r>
              <a:rPr lang="zh-CN" altLang="en-US" sz="2000" dirty="0" smtClean="0"/>
              <a:t>：彩卡，马克笔，勾线笔，纸等</a:t>
            </a:r>
            <a:endParaRPr lang="zh-CN" altLang="en-US" sz="2000" dirty="0"/>
          </a:p>
        </p:txBody>
      </p:sp>
      <p:sp>
        <p:nvSpPr>
          <p:cNvPr id="10" name="矩形 9"/>
          <p:cNvSpPr/>
          <p:nvPr/>
        </p:nvSpPr>
        <p:spPr>
          <a:xfrm>
            <a:off x="863660" y="72163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准备材料</a:t>
            </a:r>
            <a:endParaRPr lang="zh-CN" altLang="en-US" b="1" dirty="0"/>
          </a:p>
        </p:txBody>
      </p:sp>
      <p:sp>
        <p:nvSpPr>
          <p:cNvPr id="11" name="矩形 10"/>
          <p:cNvSpPr/>
          <p:nvPr/>
        </p:nvSpPr>
        <p:spPr>
          <a:xfrm>
            <a:off x="718410" y="766769"/>
            <a:ext cx="116542" cy="28687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21505" name="图片 2" descr="u=3161508715,128675166&amp;fm=26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653" y="1988633"/>
            <a:ext cx="2548733" cy="254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图片 4" descr="ti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1162" y="2025887"/>
            <a:ext cx="2499897" cy="249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:\Users\zqmen\Desktop\新建文件夹 (2)\勾线笔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7904" y="1962523"/>
            <a:ext cx="2577278" cy="2577278"/>
          </a:xfrm>
          <a:prstGeom prst="rect">
            <a:avLst/>
          </a:prstGeom>
          <a:noFill/>
        </p:spPr>
      </p:pic>
      <p:pic>
        <p:nvPicPr>
          <p:cNvPr id="21510" name="Picture 6" descr="C:\Users\zqmen\Desktop\新建文件夹 (2)\素描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7315" y="1999129"/>
            <a:ext cx="2537293" cy="2537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55724" y="1950347"/>
            <a:ext cx="36734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先</a:t>
            </a:r>
            <a:r>
              <a:rPr lang="zh-CN" altLang="zh-CN" sz="2400" dirty="0" smtClean="0"/>
              <a:t>绘画出狮子的脑袋</a:t>
            </a:r>
            <a:r>
              <a:rPr lang="zh-CN" altLang="en-US" sz="2400" dirty="0" smtClean="0"/>
              <a:t>，</a:t>
            </a:r>
            <a:r>
              <a:rPr lang="zh-CN" altLang="zh-CN" sz="2400" dirty="0" smtClean="0"/>
              <a:t>在往外绘画狮子的毛发，利用空一格画一格的线条的规律将毛发绘画完整，狮子所穿的衣服也可以进行随意的设计。</a:t>
            </a:r>
            <a:endParaRPr lang="zh-CN" altLang="zh-CN" sz="2400" dirty="0"/>
          </a:p>
        </p:txBody>
      </p:sp>
      <p:sp>
        <p:nvSpPr>
          <p:cNvPr id="10" name="矩形 9"/>
          <p:cNvSpPr/>
          <p:nvPr/>
        </p:nvSpPr>
        <p:spPr>
          <a:xfrm>
            <a:off x="863660" y="72163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演示步骤</a:t>
            </a:r>
            <a:endParaRPr lang="zh-CN" altLang="en-US" b="1" dirty="0"/>
          </a:p>
        </p:txBody>
      </p:sp>
      <p:sp>
        <p:nvSpPr>
          <p:cNvPr id="11" name="矩形 10"/>
          <p:cNvSpPr/>
          <p:nvPr/>
        </p:nvSpPr>
        <p:spPr>
          <a:xfrm>
            <a:off x="718410" y="766769"/>
            <a:ext cx="116542" cy="28687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20481" name="图片 1" descr="微信图片_20200713224938"/>
          <p:cNvPicPr>
            <a:picLocks noChangeAspect="1" noChangeArrowheads="1"/>
          </p:cNvPicPr>
          <p:nvPr/>
        </p:nvPicPr>
        <p:blipFill>
          <a:blip r:embed="rId2" cstate="print"/>
          <a:srcRect l="5243" t="1257" r="2905" b="1372"/>
          <a:stretch>
            <a:fillRect/>
          </a:stretch>
        </p:blipFill>
        <p:spPr bwMode="auto">
          <a:xfrm>
            <a:off x="6491475" y="654424"/>
            <a:ext cx="3750281" cy="54972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696636" y="2866427"/>
            <a:ext cx="3299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再用勾线笔给狮子勾边。</a:t>
            </a:r>
            <a:endParaRPr lang="zh-CN" altLang="zh-CN" sz="2400" dirty="0"/>
          </a:p>
        </p:txBody>
      </p:sp>
      <p:sp>
        <p:nvSpPr>
          <p:cNvPr id="8" name="矩形 7"/>
          <p:cNvSpPr/>
          <p:nvPr/>
        </p:nvSpPr>
        <p:spPr>
          <a:xfrm>
            <a:off x="10213848" y="72163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演示步骤</a:t>
            </a:r>
            <a:endParaRPr lang="zh-CN" altLang="en-US" b="1" dirty="0"/>
          </a:p>
        </p:txBody>
      </p:sp>
      <p:sp>
        <p:nvSpPr>
          <p:cNvPr id="10" name="矩形 9"/>
          <p:cNvSpPr/>
          <p:nvPr/>
        </p:nvSpPr>
        <p:spPr>
          <a:xfrm>
            <a:off x="10068598" y="766769"/>
            <a:ext cx="116542" cy="28687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19457" name="图片 1" descr="微信图片_20200713224925"/>
          <p:cNvPicPr>
            <a:picLocks noChangeAspect="1" noChangeArrowheads="1"/>
          </p:cNvPicPr>
          <p:nvPr/>
        </p:nvPicPr>
        <p:blipFill>
          <a:blip r:embed="rId2" cstate="print"/>
          <a:srcRect l="6430" t="2625" r="7303"/>
          <a:stretch>
            <a:fillRect/>
          </a:stretch>
        </p:blipFill>
        <p:spPr bwMode="auto">
          <a:xfrm>
            <a:off x="1858030" y="787511"/>
            <a:ext cx="3538724" cy="532632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63660" y="72163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演示步骤</a:t>
            </a:r>
            <a:endParaRPr lang="zh-CN" altLang="en-US" b="1" dirty="0"/>
          </a:p>
        </p:txBody>
      </p:sp>
      <p:sp>
        <p:nvSpPr>
          <p:cNvPr id="10" name="矩形 9"/>
          <p:cNvSpPr/>
          <p:nvPr/>
        </p:nvSpPr>
        <p:spPr>
          <a:xfrm>
            <a:off x="718410" y="766769"/>
            <a:ext cx="116542" cy="28687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1" name="文本框 4"/>
          <p:cNvSpPr txBox="1"/>
          <p:nvPr/>
        </p:nvSpPr>
        <p:spPr>
          <a:xfrm>
            <a:off x="923365" y="2372808"/>
            <a:ext cx="17481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给空白的区域用线描的方法画出装饰纹理。</a:t>
            </a:r>
            <a:endParaRPr lang="zh-CN" altLang="zh-CN" sz="2400" dirty="0"/>
          </a:p>
        </p:txBody>
      </p:sp>
      <p:pic>
        <p:nvPicPr>
          <p:cNvPr id="9" name="Picture 3" descr="C:\Users\zqmen\Desktop\图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226" y="824753"/>
            <a:ext cx="4376889" cy="5468378"/>
          </a:xfrm>
          <a:prstGeom prst="rect">
            <a:avLst/>
          </a:prstGeom>
          <a:noFill/>
        </p:spPr>
      </p:pic>
      <p:pic>
        <p:nvPicPr>
          <p:cNvPr id="13" name="Picture 2" descr="C:\Users\zqmen\Desktop\新建文件夹 (5)\小图\IMG_20200710_1925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8635" y="939556"/>
            <a:ext cx="3588685" cy="516321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 descr="微信图片_20200713224933"/>
          <p:cNvPicPr>
            <a:picLocks noChangeAspect="1" noChangeArrowheads="1"/>
          </p:cNvPicPr>
          <p:nvPr/>
        </p:nvPicPr>
        <p:blipFill>
          <a:blip r:embed="rId2" cstate="print"/>
          <a:srcRect l="13708" t="14137" r="14299" b="7448"/>
          <a:stretch>
            <a:fillRect/>
          </a:stretch>
        </p:blipFill>
        <p:spPr bwMode="auto">
          <a:xfrm>
            <a:off x="2805673" y="728048"/>
            <a:ext cx="3783385" cy="549597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863660" y="72163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完成作品</a:t>
            </a:r>
            <a:endParaRPr lang="zh-CN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718410" y="766769"/>
            <a:ext cx="116542" cy="28687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0" name="文本框 4"/>
          <p:cNvSpPr txBox="1"/>
          <p:nvPr/>
        </p:nvSpPr>
        <p:spPr>
          <a:xfrm>
            <a:off x="7377954" y="2875392"/>
            <a:ext cx="3299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最后剪下狮子贴在彩色的卡纸上完成作品。</a:t>
            </a:r>
            <a:endParaRPr lang="zh-CN" altLang="zh-CN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63660" y="72163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细节展示</a:t>
            </a:r>
            <a:endParaRPr lang="zh-CN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718410" y="766769"/>
            <a:ext cx="116542" cy="28687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37891" name="Picture 3" descr="C:\Users\zqmen\Desktop\新建文件夹 (5)\小图\IMG_20200724_115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2271" y="1302998"/>
            <a:ext cx="2861235" cy="214878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892" name="Picture 4" descr="C:\Users\zqmen\Desktop\新建文件夹 (5)\小图\IMG_20200724_1159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1236" y="3911727"/>
            <a:ext cx="2861235" cy="214878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893" name="Picture 5" descr="C:\Users\zqmen\Desktop\新建文件夹 (5)\小图\IMG_20200724_1159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6750" y="1306806"/>
            <a:ext cx="6353213" cy="477126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4"/>
          <p:cNvSpPr txBox="1"/>
          <p:nvPr/>
        </p:nvSpPr>
        <p:spPr>
          <a:xfrm>
            <a:off x="2690420" y="4408281"/>
            <a:ext cx="6946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本节课</a:t>
            </a:r>
            <a:r>
              <a:rPr lang="zh-CN" altLang="zh-CN" sz="2000" dirty="0" smtClean="0"/>
              <a:t>用狮子的毛发联系学生们的线条利用所学线描图案填充位置，让同学们动手剪贴锻炼同学们的动手绘画能力，可以自由创想衣服的图案，毛发上的线描图案。</a:t>
            </a:r>
            <a:endParaRPr lang="zh-CN" altLang="zh-CN" sz="2000" dirty="0"/>
          </a:p>
        </p:txBody>
      </p:sp>
      <p:sp>
        <p:nvSpPr>
          <p:cNvPr id="9" name="矩形 8"/>
          <p:cNvSpPr/>
          <p:nvPr/>
        </p:nvSpPr>
        <p:spPr>
          <a:xfrm>
            <a:off x="863660" y="72163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课后点评</a:t>
            </a:r>
            <a:endParaRPr lang="zh-CN" altLang="en-US" b="1" dirty="0"/>
          </a:p>
        </p:txBody>
      </p:sp>
      <p:sp>
        <p:nvSpPr>
          <p:cNvPr id="10" name="矩形 9"/>
          <p:cNvSpPr/>
          <p:nvPr/>
        </p:nvSpPr>
        <p:spPr>
          <a:xfrm>
            <a:off x="718410" y="766769"/>
            <a:ext cx="116542" cy="28687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8193" name="Picture 1" descr="C:\Users\zqmen\Desktop\u=2810225639,1320848571&amp;fm=26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9125" y="1633625"/>
            <a:ext cx="1893700" cy="2415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63660" y="72163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课程构思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18410" y="766769"/>
            <a:ext cx="116542" cy="28687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0283" y="1879484"/>
            <a:ext cx="290456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小朋友见过狮子吗？狮子其实是很凶恶很危险，所以在动物园里面看到的狮子都有围栏或钢化玻璃挡住。但是狮子是动物里面很霸气，今天我们就来画这只狮子。</a:t>
            </a:r>
            <a:endParaRPr lang="en-US" altLang="zh-CN" dirty="0" smtClean="0"/>
          </a:p>
        </p:txBody>
      </p:sp>
      <p:pic>
        <p:nvPicPr>
          <p:cNvPr id="4098" name="内容占位符 3" descr="8ad4b31c8701a18b87d6fda5bf66100828381e30508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8096" y="780583"/>
            <a:ext cx="7540197" cy="500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0283" y="1879484"/>
            <a:ext cx="290456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狮子英文名</a:t>
            </a:r>
            <a:r>
              <a:rPr lang="en-US" altLang="zh-CN" dirty="0" smtClean="0"/>
              <a:t>LION</a:t>
            </a:r>
            <a:r>
              <a:rPr lang="zh-CN" altLang="en-US" dirty="0" smtClean="0"/>
              <a:t> ，简称狮，中国古称狻猊。是一种生存在非洲与亚洲的大型猫科动物，是现存平均体重最大的猫科动物，也是在世界上唯一一种雌雄两态的猫科动物。</a:t>
            </a:r>
          </a:p>
        </p:txBody>
      </p:sp>
      <p:pic>
        <p:nvPicPr>
          <p:cNvPr id="2050" name="内容占位符 3" descr="6f061d950a7b02082b9ada1960d9f2d3562cc8f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5376" y="692431"/>
            <a:ext cx="7397750" cy="546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863660" y="72163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课程引导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18410" y="766769"/>
            <a:ext cx="116542" cy="28687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内容占位符 3" descr="0dd7912397dda144e24a4d6dbbb7d0a20df486a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340" y="1371600"/>
            <a:ext cx="6041514" cy="402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7117977" y="938190"/>
            <a:ext cx="411480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狮子体型大，躯体均匀，四肢中长，趾行性。 头大而圆，视、听、嗅觉均很发达。 皮毛柔软。前足</a:t>
            </a:r>
            <a:r>
              <a:rPr lang="en-US" altLang="zh-CN" dirty="0" smtClean="0"/>
              <a:t>5</a:t>
            </a:r>
            <a:r>
              <a:rPr lang="zh-CN" altLang="en-US" dirty="0" smtClean="0"/>
              <a:t>趾，后足</a:t>
            </a:r>
            <a:r>
              <a:rPr lang="en-US" altLang="zh-CN" dirty="0" smtClean="0"/>
              <a:t>4</a:t>
            </a:r>
            <a:r>
              <a:rPr lang="zh-CN" altLang="en-US" dirty="0" smtClean="0"/>
              <a:t>趾； 爪锋利，可伸缩。尾较发达。 有“草原之王”的称号，是非洲顶级的猫科食肉动物。 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/>
              <a:t>野生非洲雄狮平均体重</a:t>
            </a:r>
            <a:r>
              <a:rPr lang="en-US" altLang="zh-CN" dirty="0" smtClean="0"/>
              <a:t>200</a:t>
            </a:r>
            <a:r>
              <a:rPr lang="zh-CN" altLang="en-US" dirty="0" smtClean="0"/>
              <a:t>千克，肩高</a:t>
            </a:r>
            <a:r>
              <a:rPr lang="en-US" altLang="zh-CN" dirty="0" smtClean="0"/>
              <a:t>1.2</a:t>
            </a:r>
            <a:r>
              <a:rPr lang="zh-CN" altLang="en-US" dirty="0" smtClean="0"/>
              <a:t>米，全长可达</a:t>
            </a:r>
            <a:r>
              <a:rPr lang="en-US" altLang="zh-CN" dirty="0" smtClean="0"/>
              <a:t>3.2</a:t>
            </a:r>
            <a:r>
              <a:rPr lang="zh-CN" altLang="en-US" dirty="0" smtClean="0"/>
              <a:t>米。狮子的毛发短，体色有浅灰、黄色或茶色，雄狮还长有很长的鬃毛，鬃毛有淡棕色、深棕色、黑色等等，长长的鬃毛一直延伸到肩部和胸部。 </a:t>
            </a:r>
            <a:endParaRPr lang="en-US" altLang="zh-CN" dirty="0" smtClean="0"/>
          </a:p>
        </p:txBody>
      </p:sp>
      <p:sp>
        <p:nvSpPr>
          <p:cNvPr id="4" name="矩形 3"/>
          <p:cNvSpPr/>
          <p:nvPr/>
        </p:nvSpPr>
        <p:spPr>
          <a:xfrm>
            <a:off x="863660" y="72163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课程引导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18410" y="766769"/>
            <a:ext cx="116542" cy="28687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3660" y="72163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课程引导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718410" y="766769"/>
            <a:ext cx="116542" cy="28687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6146" name="内容占位符 3" descr="6f061d950a7b0208d96f7ef66ed9f2d3572cc8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2871" y="659108"/>
            <a:ext cx="3842218" cy="536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326777" y="2013955"/>
            <a:ext cx="37741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生活在热带稀树草原和草地，也出现于灌木和旱林。肉食，常以伏击方式捕杀其他温血动物。分布于非洲草原、亚洲印度。在野外狮子活</a:t>
            </a:r>
            <a:r>
              <a:rPr lang="en-US" altLang="zh-CN" dirty="0" smtClean="0"/>
              <a:t>10</a:t>
            </a:r>
            <a:r>
              <a:rPr lang="zh-CN" altLang="en-US" dirty="0" smtClean="0"/>
              <a:t>到</a:t>
            </a:r>
            <a:r>
              <a:rPr lang="en-US" altLang="zh-CN" dirty="0" smtClean="0"/>
              <a:t>14</a:t>
            </a:r>
            <a:r>
              <a:rPr lang="zh-CN" altLang="en-US" dirty="0" smtClean="0"/>
              <a:t>年，圈养下更长寿，一般达二十余年。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1"/>
          <p:cNvSpPr txBox="1">
            <a:spLocks noChangeArrowheads="1"/>
          </p:cNvSpPr>
          <p:nvPr/>
        </p:nvSpPr>
        <p:spPr bwMode="auto">
          <a:xfrm>
            <a:off x="7445838" y="1571984"/>
            <a:ext cx="269324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 smtClean="0">
                <a:latin typeface="+mj-ea"/>
                <a:ea typeface="+mj-ea"/>
                <a:cs typeface="宋体" pitchFamily="2" charset="-122"/>
              </a:rPr>
              <a:t>想像力</a:t>
            </a:r>
            <a:r>
              <a:rPr kumimoji="0" lang="zh-CN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宋体" pitchFamily="2" charset="-122"/>
              </a:rPr>
              <a:t>：</a:t>
            </a:r>
            <a:r>
              <a:rPr lang="zh-CN" altLang="en-US" sz="2000" dirty="0" smtClean="0">
                <a:latin typeface="+mj-ea"/>
                <a:cs typeface="宋体" pitchFamily="2" charset="-122"/>
              </a:rPr>
              <a:t>★ </a:t>
            </a:r>
            <a:r>
              <a:rPr lang="zh-CN" altLang="en-US" sz="2000" dirty="0" smtClean="0">
                <a:latin typeface="+mj-ea"/>
                <a:cs typeface="宋体" pitchFamily="2" charset="-122"/>
              </a:rPr>
              <a:t>★</a:t>
            </a:r>
            <a:endParaRPr lang="en-US" altLang="zh-CN" sz="2000" dirty="0" smtClean="0">
              <a:latin typeface="+mj-ea"/>
              <a:ea typeface="+mj-ea"/>
              <a:cs typeface="宋体" pitchFamily="2" charset="-122"/>
            </a:endParaRPr>
          </a:p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宋体" pitchFamily="2" charset="-122"/>
              </a:rPr>
              <a:t>绘画力：</a:t>
            </a:r>
            <a:r>
              <a:rPr lang="zh-CN" altLang="en-US" sz="2000" dirty="0" smtClean="0">
                <a:latin typeface="+mj-ea"/>
                <a:cs typeface="宋体" pitchFamily="2" charset="-122"/>
              </a:rPr>
              <a:t>★ </a:t>
            </a:r>
            <a:r>
              <a:rPr lang="zh-CN" altLang="en-US" sz="2000" dirty="0" smtClean="0">
                <a:latin typeface="+mj-ea"/>
                <a:cs typeface="宋体" pitchFamily="2" charset="-122"/>
              </a:rPr>
              <a:t>★ </a:t>
            </a:r>
            <a:r>
              <a:rPr lang="zh-CN" altLang="en-US" sz="2000" dirty="0" smtClean="0">
                <a:latin typeface="+mj-ea"/>
                <a:ea typeface="+mj-ea"/>
                <a:cs typeface="宋体" pitchFamily="2" charset="-122"/>
              </a:rPr>
              <a:t>★</a:t>
            </a:r>
            <a:r>
              <a:rPr lang="zh-CN" altLang="en-US" sz="2000" dirty="0" smtClean="0">
                <a:latin typeface="+mj-ea"/>
                <a:cs typeface="宋体" pitchFamily="2" charset="-122"/>
              </a:rPr>
              <a:t> </a:t>
            </a:r>
            <a:endParaRPr lang="en-US" altLang="zh-CN" sz="2000" dirty="0" smtClean="0">
              <a:latin typeface="+mj-ea"/>
              <a:ea typeface="+mj-ea"/>
              <a:cs typeface="宋体" pitchFamily="2" charset="-122"/>
            </a:endParaRPr>
          </a:p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 smtClean="0">
                <a:latin typeface="+mj-ea"/>
                <a:ea typeface="+mj-ea"/>
                <a:cs typeface="宋体" pitchFamily="2" charset="-122"/>
              </a:rPr>
              <a:t>动手力：</a:t>
            </a:r>
            <a:r>
              <a:rPr lang="zh-CN" altLang="en-US" sz="2000" dirty="0" smtClean="0">
                <a:latin typeface="+mj-ea"/>
                <a:cs typeface="宋体" pitchFamily="2" charset="-122"/>
              </a:rPr>
              <a:t>★ </a:t>
            </a:r>
            <a:r>
              <a:rPr lang="zh-CN" altLang="en-US" sz="2000" dirty="0" smtClean="0">
                <a:latin typeface="+mj-ea"/>
                <a:cs typeface="宋体" pitchFamily="2" charset="-122"/>
              </a:rPr>
              <a:t>★</a:t>
            </a:r>
            <a:endParaRPr lang="en-US" altLang="zh-CN" sz="2000" dirty="0" smtClean="0">
              <a:latin typeface="+mj-ea"/>
              <a:cs typeface="宋体" pitchFamily="2" charset="-122"/>
            </a:endParaRPr>
          </a:p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宋体" pitchFamily="2" charset="-122"/>
              </a:rPr>
              <a:t>专注力：</a:t>
            </a:r>
            <a:r>
              <a:rPr lang="zh-CN" altLang="en-US" sz="2000" dirty="0" smtClean="0">
                <a:latin typeface="+mj-ea"/>
                <a:cs typeface="宋体" pitchFamily="2" charset="-122"/>
              </a:rPr>
              <a:t>★ </a:t>
            </a:r>
            <a:r>
              <a:rPr lang="zh-CN" altLang="en-US" sz="2000" dirty="0" smtClean="0">
                <a:latin typeface="+mj-ea"/>
                <a:cs typeface="宋体" pitchFamily="2" charset="-122"/>
              </a:rPr>
              <a:t>★</a:t>
            </a:r>
            <a:endParaRPr lang="en-US" altLang="zh-CN" sz="2000" dirty="0" smtClean="0">
              <a:latin typeface="+mj-ea"/>
              <a:cs typeface="宋体" pitchFamily="2" charset="-122"/>
            </a:endParaRPr>
          </a:p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宋体" pitchFamily="2" charset="-122"/>
              </a:rPr>
              <a:t>学习力：</a:t>
            </a:r>
            <a:r>
              <a:rPr lang="zh-CN" altLang="en-US" sz="2000" dirty="0" smtClean="0">
                <a:latin typeface="+mj-ea"/>
                <a:cs typeface="宋体" pitchFamily="2" charset="-122"/>
              </a:rPr>
              <a:t>★ </a:t>
            </a:r>
            <a:r>
              <a:rPr lang="zh-CN" altLang="en-US" sz="2000" dirty="0" smtClean="0">
                <a:latin typeface="+mj-ea"/>
                <a:cs typeface="宋体" pitchFamily="2" charset="-122"/>
              </a:rPr>
              <a:t>★</a:t>
            </a:r>
            <a:endParaRPr kumimoji="0" lang="zh-CN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  <a:cs typeface="宋体" pitchFamily="2" charset="-122"/>
            </a:endParaRPr>
          </a:p>
        </p:txBody>
      </p:sp>
      <p:sp>
        <p:nvSpPr>
          <p:cNvPr id="2050" name="文本框 41"/>
          <p:cNvSpPr txBox="1">
            <a:spLocks noChangeArrowheads="1"/>
          </p:cNvSpPr>
          <p:nvPr/>
        </p:nvSpPr>
        <p:spPr bwMode="auto">
          <a:xfrm>
            <a:off x="4066144" y="5471443"/>
            <a:ext cx="2501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宋体" pitchFamily="2" charset="-122"/>
              </a:rPr>
              <a:t>适合年龄</a:t>
            </a: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宋体" pitchFamily="2" charset="-122"/>
              </a:rPr>
              <a:t>：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宋体" pitchFamily="2" charset="-122"/>
              </a:rPr>
              <a:t>7-10</a:t>
            </a: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宋体" pitchFamily="2" charset="-122"/>
              </a:rPr>
              <a:t>岁</a:t>
            </a:r>
            <a:endParaRPr kumimoji="0" 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</p:txBody>
      </p:sp>
      <p:sp>
        <p:nvSpPr>
          <p:cNvPr id="2051" name="文本框 44"/>
          <p:cNvSpPr txBox="1">
            <a:spLocks noChangeArrowheads="1"/>
          </p:cNvSpPr>
          <p:nvPr/>
        </p:nvSpPr>
        <p:spPr bwMode="auto">
          <a:xfrm>
            <a:off x="6486614" y="5451553"/>
            <a:ext cx="2501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宋体" pitchFamily="2" charset="-122"/>
              </a:rPr>
              <a:t>所用课时：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宋体" pitchFamily="2" charset="-122"/>
              </a:rPr>
              <a:t>90</a:t>
            </a: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宋体" pitchFamily="2" charset="-122"/>
              </a:rPr>
              <a:t>分钟</a:t>
            </a:r>
            <a:endParaRPr kumimoji="0" 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宋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63660" y="72163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五维导图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718410" y="766769"/>
            <a:ext cx="116542" cy="28687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10" name="Picture 2" descr="E:\五维图\232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6692" y="1285969"/>
            <a:ext cx="5183922" cy="377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463241" y="1822486"/>
            <a:ext cx="374445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 smtClean="0"/>
              <a:t>了解狮子相关知识。</a:t>
            </a:r>
            <a:endParaRPr lang="en-US" altLang="zh-CN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 smtClean="0"/>
              <a:t>学习绘画狮子基本特征。</a:t>
            </a:r>
            <a:endParaRPr lang="en-US" altLang="zh-CN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 smtClean="0"/>
              <a:t>用线描表现方式绘画狮子毛发。</a:t>
            </a:r>
            <a:endParaRPr lang="en-US" altLang="zh-CN" dirty="0" smtClean="0"/>
          </a:p>
        </p:txBody>
      </p:sp>
      <p:sp>
        <p:nvSpPr>
          <p:cNvPr id="7" name="矩形 6"/>
          <p:cNvSpPr/>
          <p:nvPr/>
        </p:nvSpPr>
        <p:spPr>
          <a:xfrm>
            <a:off x="863660" y="72163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教学要点</a:t>
            </a:r>
            <a:endParaRPr lang="zh-CN" altLang="en-US" b="1" dirty="0"/>
          </a:p>
        </p:txBody>
      </p:sp>
      <p:sp>
        <p:nvSpPr>
          <p:cNvPr id="8" name="矩形 7"/>
          <p:cNvSpPr/>
          <p:nvPr/>
        </p:nvSpPr>
        <p:spPr>
          <a:xfrm>
            <a:off x="718410" y="766769"/>
            <a:ext cx="116542" cy="28687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5122" name="图片 4" descr="6a600c338744ebf81a4c4dcecfb0c02a6059242d09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423" y="1374308"/>
            <a:ext cx="6470189" cy="426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011960" y="586202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观察狮子特征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63660" y="72163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参考图片</a:t>
            </a:r>
            <a:endParaRPr lang="zh-CN" altLang="en-US" b="1" dirty="0"/>
          </a:p>
        </p:txBody>
      </p:sp>
      <p:sp>
        <p:nvSpPr>
          <p:cNvPr id="8" name="矩形 7"/>
          <p:cNvSpPr/>
          <p:nvPr/>
        </p:nvSpPr>
        <p:spPr>
          <a:xfrm>
            <a:off x="718410" y="766769"/>
            <a:ext cx="116542" cy="28687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7170" name="内容占位符 3" descr="8ad4b31c8701a18b87d6fda5bf66100828381e30508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6495" y="1138516"/>
            <a:ext cx="6965763" cy="462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227112" y="5575157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卡通参考狮子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863660" y="72163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参考图片</a:t>
            </a:r>
            <a:endParaRPr lang="zh-CN" altLang="en-US" b="1" dirty="0"/>
          </a:p>
        </p:txBody>
      </p:sp>
      <p:sp>
        <p:nvSpPr>
          <p:cNvPr id="10" name="矩形 9"/>
          <p:cNvSpPr/>
          <p:nvPr/>
        </p:nvSpPr>
        <p:spPr>
          <a:xfrm>
            <a:off x="718410" y="766769"/>
            <a:ext cx="116542" cy="28687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23554" name="图片 2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9294" y="1434353"/>
            <a:ext cx="3720353" cy="372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ttps://timgsa.baidu.com/timg?image&amp;quality=80&amp;size=b9999_10000&amp;sec=1595565472924&amp;di=039631b10aba4cee78e7b160e6b0607f&amp;imgtype=0&amp;src=http%3A%2F%2Fpic.51yuansu.com%2Fpic3%2Fcover%2F02%2F48%2F57%2F59e62dbaf36fd_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4165" y="1452282"/>
            <a:ext cx="3420461" cy="3695219"/>
          </a:xfrm>
          <a:prstGeom prst="rect">
            <a:avLst/>
          </a:prstGeom>
          <a:noFill/>
        </p:spPr>
      </p:pic>
      <p:pic>
        <p:nvPicPr>
          <p:cNvPr id="23556" name="Picture 4" descr="https://timgsa.baidu.com/timg?image&amp;quality=80&amp;size=b9999_10000&amp;sec=1595565625357&amp;di=ce83bd6ad78d48b493546c5dc3ab4634&amp;imgtype=0&amp;src=http%3A%2F%2Fku.90sjimg.com%2Felement_origin_min_pic%2F18%2F03%2F14%2Fe27a0d81543852cf2c22823d37585ddf.jpg%2521%2Ffwfh%2F804x804%2Fquality%2F90%2Funsharp%2Ftrue%2Fcompress%2Ftr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950" y="1443318"/>
            <a:ext cx="3690259" cy="3695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764</Words>
  <Application>Microsoft Office PowerPoint</Application>
  <PresentationFormat>自定义</PresentationFormat>
  <Paragraphs>40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魏茜</dc:creator>
  <cp:lastModifiedBy>PortableAppC.com</cp:lastModifiedBy>
  <cp:revision>218</cp:revision>
  <dcterms:created xsi:type="dcterms:W3CDTF">2020-07-06T14:32:00Z</dcterms:created>
  <dcterms:modified xsi:type="dcterms:W3CDTF">2020-07-24T04:23:57Z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